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35AD2DD-3DA6-4E40-8369-7503E26E8173}">
  <a:tblStyle styleId="{535AD2DD-3DA6-4E40-8369-7503E26E81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444444"/>
                </a:solidFill>
                <a:highlight>
                  <a:srgbClr val="FFFFFF"/>
                </a:highlight>
              </a:rPr>
              <a:t>If we take a closer look at the sensor we can see how it detects various colors. The photodiodes have three different color filters. Sixteen of them have red filters, another 16 have green filters, another 16 have blue filters and the other 16 photodiodes are clear with no filters.</a:t>
            </a:r>
            <a:endParaRPr sz="1050">
              <a:solidFill>
                <a:srgbClr val="444444"/>
              </a:solidFill>
              <a:highlight>
                <a:srgbClr val="FFFFFF"/>
              </a:highlight>
            </a:endParaRPr>
          </a:p>
          <a:p>
            <a:pPr indent="0" lvl="0" marL="0">
              <a:spcBef>
                <a:spcPts val="0"/>
              </a:spcBef>
              <a:spcAft>
                <a:spcPts val="0"/>
              </a:spcAft>
              <a:buNone/>
            </a:pPr>
            <a:r>
              <a:t/>
            </a:r>
            <a:endParaRPr sz="1050">
              <a:solidFill>
                <a:srgbClr val="444444"/>
              </a:solidFill>
              <a:highlight>
                <a:srgbClr val="FFFFFF"/>
              </a:highlight>
            </a:endParaRPr>
          </a:p>
          <a:p>
            <a:pPr indent="0" lvl="0" marL="0">
              <a:spcBef>
                <a:spcPts val="0"/>
              </a:spcBef>
              <a:spcAft>
                <a:spcPts val="0"/>
              </a:spcAft>
              <a:buNone/>
            </a:pPr>
            <a:r>
              <a:rPr lang="en" sz="1050">
                <a:solidFill>
                  <a:srgbClr val="444444"/>
                </a:solidFill>
                <a:highlight>
                  <a:srgbClr val="FFFFFF"/>
                </a:highlight>
              </a:rPr>
              <a:t>The sensor has two more control pins, S0 and S1 which are used for scaling the output frequency. The frequency can be scaled to three different preset values of 100 %, 20 % or 2%. This frequency-scaling function allows the output of the sensor to be optimized for various frequency counters or microcontrollers.</a:t>
            </a:r>
            <a:endParaRPr sz="1050">
              <a:solidFill>
                <a:srgbClr val="444444"/>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Shape 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pic>
        <p:nvPicPr>
          <p:cNvPr descr="IMG_8775.JPG" id="16" name="Shape 16"/>
          <p:cNvPicPr preferRelativeResize="0"/>
          <p:nvPr/>
        </p:nvPicPr>
        <p:blipFill>
          <a:blip r:embed="rId2">
            <a:alphaModFix/>
          </a:blip>
          <a:stretch>
            <a:fillRect/>
          </a:stretch>
        </p:blipFill>
        <p:spPr>
          <a:xfrm>
            <a:off x="1062250" y="8325"/>
            <a:ext cx="6691799" cy="51351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Shape 54"/>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p:txBody>
      </p:sp>
      <p:sp>
        <p:nvSpPr>
          <p:cNvPr id="56" name="Shape 56"/>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cxnSp>
        <p:nvCxnSpPr>
          <p:cNvPr id="18" name="Shape 18"/>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9" name="Shape 19"/>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Shape 22"/>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Shape 23"/>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Shape 2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cxnSp>
        <p:nvCxnSpPr>
          <p:cNvPr id="27" name="Shape 2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8" name="Shape 28"/>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Shape 29"/>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cxnSp>
        <p:nvCxnSpPr>
          <p:cNvPr id="36" name="Shape 36"/>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7" name="Shape 3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Shape 38"/>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Shape 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0" name="Shape 40"/>
        <p:cNvGrpSpPr/>
        <p:nvPr/>
      </p:nvGrpSpPr>
      <p:grpSpPr>
        <a:xfrm>
          <a:off x="0" y="0"/>
          <a:ext cx="0" cy="0"/>
          <a:chOff x="0" y="0"/>
          <a:chExt cx="0" cy="0"/>
        </a:xfrm>
      </p:grpSpPr>
      <p:sp>
        <p:nvSpPr>
          <p:cNvPr id="41" name="Shape 41"/>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 name="Shape 43"/>
        <p:cNvGrpSpPr/>
        <p:nvPr/>
      </p:nvGrpSpPr>
      <p:grpSpPr>
        <a:xfrm>
          <a:off x="0" y="0"/>
          <a:ext cx="0" cy="0"/>
          <a:chOff x="0" y="0"/>
          <a:chExt cx="0" cy="0"/>
        </a:xfrm>
      </p:grpSpPr>
      <p:sp>
        <p:nvSpPr>
          <p:cNvPr id="44" name="Shape 44"/>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5" name="Shape 45"/>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6" name="Shape 46"/>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7" name="Shape 47"/>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8" name="Shape 4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Shape 51"/>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1"/>
                </a:solidFill>
                <a:latin typeface="Roboto"/>
                <a:ea typeface="Roboto"/>
                <a:cs typeface="Roboto"/>
                <a:sym typeface="Roboto"/>
              </a:defRPr>
            </a:lvl1pPr>
            <a:lvl2pPr lvl="1" algn="r">
              <a:spcBef>
                <a:spcPts val="0"/>
              </a:spcBef>
              <a:buNone/>
              <a:defRPr sz="1000">
                <a:solidFill>
                  <a:schemeClr val="dk1"/>
                </a:solidFill>
                <a:latin typeface="Roboto"/>
                <a:ea typeface="Roboto"/>
                <a:cs typeface="Roboto"/>
                <a:sym typeface="Roboto"/>
              </a:defRPr>
            </a:lvl2pPr>
            <a:lvl3pPr lvl="2" algn="r">
              <a:spcBef>
                <a:spcPts val="0"/>
              </a:spcBef>
              <a:buNone/>
              <a:defRPr sz="1000">
                <a:solidFill>
                  <a:schemeClr val="dk1"/>
                </a:solidFill>
                <a:latin typeface="Roboto"/>
                <a:ea typeface="Roboto"/>
                <a:cs typeface="Roboto"/>
                <a:sym typeface="Roboto"/>
              </a:defRPr>
            </a:lvl3pPr>
            <a:lvl4pPr lvl="3" algn="r">
              <a:spcBef>
                <a:spcPts val="0"/>
              </a:spcBef>
              <a:buNone/>
              <a:defRPr sz="1000">
                <a:solidFill>
                  <a:schemeClr val="dk1"/>
                </a:solidFill>
                <a:latin typeface="Roboto"/>
                <a:ea typeface="Roboto"/>
                <a:cs typeface="Roboto"/>
                <a:sym typeface="Roboto"/>
              </a:defRPr>
            </a:lvl4pPr>
            <a:lvl5pPr lvl="4" algn="r">
              <a:spcBef>
                <a:spcPts val="0"/>
              </a:spcBef>
              <a:buNone/>
              <a:defRPr sz="1000">
                <a:solidFill>
                  <a:schemeClr val="dk1"/>
                </a:solidFill>
                <a:latin typeface="Roboto"/>
                <a:ea typeface="Roboto"/>
                <a:cs typeface="Roboto"/>
                <a:sym typeface="Roboto"/>
              </a:defRPr>
            </a:lvl5pPr>
            <a:lvl6pPr lvl="5" algn="r">
              <a:spcBef>
                <a:spcPts val="0"/>
              </a:spcBef>
              <a:buNone/>
              <a:defRPr sz="1000">
                <a:solidFill>
                  <a:schemeClr val="dk1"/>
                </a:solidFill>
                <a:latin typeface="Roboto"/>
                <a:ea typeface="Roboto"/>
                <a:cs typeface="Roboto"/>
                <a:sym typeface="Roboto"/>
              </a:defRPr>
            </a:lvl6pPr>
            <a:lvl7pPr lvl="6" algn="r">
              <a:spcBef>
                <a:spcPts val="0"/>
              </a:spcBef>
              <a:buNone/>
              <a:defRPr sz="1000">
                <a:solidFill>
                  <a:schemeClr val="dk1"/>
                </a:solidFill>
                <a:latin typeface="Roboto"/>
                <a:ea typeface="Roboto"/>
                <a:cs typeface="Roboto"/>
                <a:sym typeface="Roboto"/>
              </a:defRPr>
            </a:lvl7pPr>
            <a:lvl8pPr lvl="7" algn="r">
              <a:spcBef>
                <a:spcPts val="0"/>
              </a:spcBef>
              <a:buNone/>
              <a:defRPr sz="1000">
                <a:solidFill>
                  <a:schemeClr val="dk1"/>
                </a:solidFill>
                <a:latin typeface="Roboto"/>
                <a:ea typeface="Roboto"/>
                <a:cs typeface="Roboto"/>
                <a:sym typeface="Roboto"/>
              </a:defRPr>
            </a:lvl8pPr>
            <a:lvl9pPr lvl="8" algn="r">
              <a:spcBef>
                <a:spcPts val="0"/>
              </a:spcBef>
              <a:buNone/>
              <a:defRPr sz="1000">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drive.google.com/file/d/1lyoVsfSQZIqmf_s9PWFoiy8IVb5KMINy/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 type="body"/>
          </p:nvPr>
        </p:nvSpPr>
        <p:spPr>
          <a:xfrm>
            <a:off x="387900" y="1489825"/>
            <a:ext cx="3732300" cy="3078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19415763_1353313224752640_153892807_n.png" id="155" name="Shape 155"/>
          <p:cNvPicPr preferRelativeResize="0"/>
          <p:nvPr/>
        </p:nvPicPr>
        <p:blipFill>
          <a:blip r:embed="rId3">
            <a:alphaModFix/>
          </a:blip>
          <a:stretch>
            <a:fillRect/>
          </a:stretch>
        </p:blipFill>
        <p:spPr>
          <a:xfrm>
            <a:off x="387896" y="1489825"/>
            <a:ext cx="3459651" cy="2834175"/>
          </a:xfrm>
          <a:prstGeom prst="rect">
            <a:avLst/>
          </a:prstGeom>
          <a:noFill/>
          <a:ln>
            <a:noFill/>
          </a:ln>
        </p:spPr>
      </p:pic>
      <p:sp>
        <p:nvSpPr>
          <p:cNvPr id="156" name="Shape 156"/>
          <p:cNvSpPr txBox="1"/>
          <p:nvPr/>
        </p:nvSpPr>
        <p:spPr>
          <a:xfrm>
            <a:off x="4408725" y="1522050"/>
            <a:ext cx="4107000" cy="3078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3F3F3"/>
              </a:buClr>
              <a:buSzPts val="1800"/>
              <a:buAutoNum type="arabicPeriod"/>
            </a:pPr>
            <a:r>
              <a:rPr lang="en" sz="1800">
                <a:solidFill>
                  <a:srgbClr val="F3F3F3"/>
                </a:solidFill>
              </a:rPr>
              <a:t>Robot reaches the bin, using central sensors to guide itself. </a:t>
            </a:r>
            <a:endParaRPr sz="1800">
              <a:solidFill>
                <a:srgbClr val="F3F3F3"/>
              </a:solidFill>
            </a:endParaRPr>
          </a:p>
          <a:p>
            <a:pPr indent="-342900" lvl="0" marL="457200" rtl="0">
              <a:spcBef>
                <a:spcPts val="0"/>
              </a:spcBef>
              <a:spcAft>
                <a:spcPts val="0"/>
              </a:spcAft>
              <a:buClr>
                <a:srgbClr val="F3F3F3"/>
              </a:buClr>
              <a:buSzPts val="1800"/>
              <a:buAutoNum type="arabicPeriod"/>
            </a:pPr>
            <a:r>
              <a:rPr lang="en" sz="1800">
                <a:solidFill>
                  <a:srgbClr val="F3F3F3"/>
                </a:solidFill>
              </a:rPr>
              <a:t>Rotates 180 degrees, until central sensors are on the black tape</a:t>
            </a:r>
            <a:endParaRPr sz="1800">
              <a:solidFill>
                <a:srgbClr val="F3F3F3"/>
              </a:solidFill>
            </a:endParaRPr>
          </a:p>
          <a:p>
            <a:pPr indent="-342900" lvl="0" marL="457200" rtl="0">
              <a:spcBef>
                <a:spcPts val="0"/>
              </a:spcBef>
              <a:spcAft>
                <a:spcPts val="0"/>
              </a:spcAft>
              <a:buClr>
                <a:srgbClr val="F3F3F3"/>
              </a:buClr>
              <a:buSzPts val="1800"/>
              <a:buAutoNum type="arabicPeriod"/>
            </a:pPr>
            <a:r>
              <a:rPr lang="en" sz="1800">
                <a:solidFill>
                  <a:srgbClr val="F3F3F3"/>
                </a:solidFill>
              </a:rPr>
              <a:t>Travels back to center until outside sensors see black tape</a:t>
            </a:r>
            <a:endParaRPr sz="1800">
              <a:solidFill>
                <a:srgbClr val="F3F3F3"/>
              </a:solidFill>
            </a:endParaRPr>
          </a:p>
          <a:p>
            <a:pPr indent="-342900" lvl="0" marL="457200" rtl="0">
              <a:spcBef>
                <a:spcPts val="0"/>
              </a:spcBef>
              <a:spcAft>
                <a:spcPts val="0"/>
              </a:spcAft>
              <a:buClr>
                <a:srgbClr val="F3F3F3"/>
              </a:buClr>
              <a:buSzPts val="1800"/>
              <a:buAutoNum type="arabicPeriod"/>
            </a:pPr>
            <a:r>
              <a:rPr lang="en" sz="1800">
                <a:solidFill>
                  <a:srgbClr val="F3F3F3"/>
                </a:solidFill>
              </a:rPr>
              <a:t>Go backwards for a preset time</a:t>
            </a:r>
            <a:endParaRPr sz="1800">
              <a:solidFill>
                <a:srgbClr val="F3F3F3"/>
              </a:solidFill>
            </a:endParaRPr>
          </a:p>
          <a:p>
            <a:pPr indent="0" lvl="0" marL="0" rtl="0">
              <a:spcBef>
                <a:spcPts val="0"/>
              </a:spcBef>
              <a:spcAft>
                <a:spcPts val="0"/>
              </a:spcAft>
              <a:buNone/>
            </a:pPr>
            <a:r>
              <a:t/>
            </a:r>
            <a:endParaRPr sz="1800">
              <a:solidFill>
                <a:srgbClr val="F3F3F3"/>
              </a:solidFill>
            </a:endParaRPr>
          </a:p>
          <a:p>
            <a:pPr indent="0" lvl="0" marL="0" rtl="0">
              <a:spcBef>
                <a:spcPts val="0"/>
              </a:spcBef>
              <a:spcAft>
                <a:spcPts val="0"/>
              </a:spcAft>
              <a:buNone/>
            </a:pPr>
            <a:r>
              <a:rPr lang="en" sz="1800">
                <a:solidFill>
                  <a:srgbClr val="F3F3F3"/>
                </a:solidFill>
              </a:rPr>
              <a:t>We chose Method 1, as it is easier to implement and has less risk involved.</a:t>
            </a:r>
            <a:endParaRPr sz="1800">
              <a:solidFill>
                <a:srgbClr val="F3F3F3"/>
              </a:solidFill>
            </a:endParaRPr>
          </a:p>
        </p:txBody>
      </p:sp>
      <p:sp>
        <p:nvSpPr>
          <p:cNvPr id="157" name="Shape 15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Turning Algorithm - Method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7900" y="4115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Color Detection </a:t>
            </a:r>
            <a:endParaRPr/>
          </a:p>
        </p:txBody>
      </p:sp>
      <p:pic>
        <p:nvPicPr>
          <p:cNvPr id="163" name="Shape 163"/>
          <p:cNvPicPr preferRelativeResize="0"/>
          <p:nvPr/>
        </p:nvPicPr>
        <p:blipFill rotWithShape="1">
          <a:blip r:embed="rId3">
            <a:alphaModFix/>
          </a:blip>
          <a:srcRect b="39420" l="13793" r="65759" t="21338"/>
          <a:stretch/>
        </p:blipFill>
        <p:spPr>
          <a:xfrm>
            <a:off x="778050" y="2779775"/>
            <a:ext cx="1803315" cy="1953425"/>
          </a:xfrm>
          <a:prstGeom prst="rect">
            <a:avLst/>
          </a:prstGeom>
          <a:noFill/>
          <a:ln>
            <a:noFill/>
          </a:ln>
        </p:spPr>
      </p:pic>
      <p:pic>
        <p:nvPicPr>
          <p:cNvPr id="164" name="Shape 164"/>
          <p:cNvPicPr preferRelativeResize="0"/>
          <p:nvPr/>
        </p:nvPicPr>
        <p:blipFill>
          <a:blip r:embed="rId4">
            <a:alphaModFix/>
          </a:blip>
          <a:stretch>
            <a:fillRect/>
          </a:stretch>
        </p:blipFill>
        <p:spPr>
          <a:xfrm>
            <a:off x="4728125" y="1483413"/>
            <a:ext cx="3739626" cy="1953425"/>
          </a:xfrm>
          <a:prstGeom prst="rect">
            <a:avLst/>
          </a:prstGeom>
          <a:noFill/>
          <a:ln>
            <a:noFill/>
          </a:ln>
        </p:spPr>
      </p:pic>
      <p:sp>
        <p:nvSpPr>
          <p:cNvPr id="165" name="Shape 165"/>
          <p:cNvSpPr txBox="1"/>
          <p:nvPr/>
        </p:nvSpPr>
        <p:spPr>
          <a:xfrm>
            <a:off x="589450" y="1440875"/>
            <a:ext cx="3196200" cy="1338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3F3F3"/>
              </a:buClr>
              <a:buSzPts val="1800"/>
              <a:buFont typeface="Roboto"/>
              <a:buChar char="●"/>
            </a:pPr>
            <a:r>
              <a:rPr lang="en" sz="1800">
                <a:solidFill>
                  <a:srgbClr val="F3F3F3"/>
                </a:solidFill>
                <a:latin typeface="Roboto"/>
                <a:ea typeface="Roboto"/>
                <a:cs typeface="Roboto"/>
                <a:sym typeface="Roboto"/>
              </a:rPr>
              <a:t>TCS 3200 (photodiodes)</a:t>
            </a:r>
            <a:endParaRPr sz="1800">
              <a:solidFill>
                <a:srgbClr val="F3F3F3"/>
              </a:solidFill>
              <a:latin typeface="Roboto"/>
              <a:ea typeface="Roboto"/>
              <a:cs typeface="Roboto"/>
              <a:sym typeface="Roboto"/>
            </a:endParaRPr>
          </a:p>
          <a:p>
            <a:pPr indent="-342900" lvl="0" marL="457200">
              <a:spcBef>
                <a:spcPts val="0"/>
              </a:spcBef>
              <a:spcAft>
                <a:spcPts val="0"/>
              </a:spcAft>
              <a:buClr>
                <a:srgbClr val="F3F3F3"/>
              </a:buClr>
              <a:buSzPts val="1800"/>
              <a:buFont typeface="Roboto"/>
              <a:buChar char="●"/>
            </a:pPr>
            <a:r>
              <a:rPr lang="en" sz="1800">
                <a:solidFill>
                  <a:srgbClr val="F3F3F3"/>
                </a:solidFill>
                <a:latin typeface="Roboto"/>
                <a:ea typeface="Roboto"/>
                <a:cs typeface="Roboto"/>
                <a:sym typeface="Roboto"/>
              </a:rPr>
              <a:t>Photo resistor </a:t>
            </a:r>
            <a:endParaRPr sz="1800">
              <a:solidFill>
                <a:srgbClr val="F3F3F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3">
            <a:alphaModFix/>
          </a:blip>
          <a:srcRect b="14345" l="7630" r="6921" t="12238"/>
          <a:stretch/>
        </p:blipFill>
        <p:spPr>
          <a:xfrm>
            <a:off x="2223300" y="2217187"/>
            <a:ext cx="1723688" cy="1481100"/>
          </a:xfrm>
          <a:prstGeom prst="rect">
            <a:avLst/>
          </a:prstGeom>
          <a:noFill/>
          <a:ln>
            <a:noFill/>
          </a:ln>
        </p:spPr>
      </p:pic>
      <p:pic>
        <p:nvPicPr>
          <p:cNvPr id="171" name="Shape 171"/>
          <p:cNvPicPr preferRelativeResize="0"/>
          <p:nvPr/>
        </p:nvPicPr>
        <p:blipFill rotWithShape="1">
          <a:blip r:embed="rId4">
            <a:alphaModFix/>
          </a:blip>
          <a:srcRect b="29015" l="35599" r="34654" t="29846"/>
          <a:stretch/>
        </p:blipFill>
        <p:spPr>
          <a:xfrm>
            <a:off x="359262" y="3108700"/>
            <a:ext cx="1538351" cy="1418325"/>
          </a:xfrm>
          <a:prstGeom prst="rect">
            <a:avLst/>
          </a:prstGeom>
          <a:noFill/>
          <a:ln>
            <a:noFill/>
          </a:ln>
        </p:spPr>
      </p:pic>
      <p:pic>
        <p:nvPicPr>
          <p:cNvPr id="172" name="Shape 172"/>
          <p:cNvPicPr preferRelativeResize="0"/>
          <p:nvPr/>
        </p:nvPicPr>
        <p:blipFill rotWithShape="1">
          <a:blip r:embed="rId5">
            <a:alphaModFix/>
          </a:blip>
          <a:srcRect b="17702" l="28601" r="29020" t="18663"/>
          <a:stretch/>
        </p:blipFill>
        <p:spPr>
          <a:xfrm>
            <a:off x="443700" y="1441679"/>
            <a:ext cx="1369475" cy="1369475"/>
          </a:xfrm>
          <a:prstGeom prst="rect">
            <a:avLst/>
          </a:prstGeom>
          <a:noFill/>
          <a:ln>
            <a:noFill/>
          </a:ln>
        </p:spPr>
      </p:pic>
      <p:pic>
        <p:nvPicPr>
          <p:cNvPr id="173" name="Shape 173"/>
          <p:cNvPicPr preferRelativeResize="0"/>
          <p:nvPr/>
        </p:nvPicPr>
        <p:blipFill>
          <a:blip r:embed="rId6">
            <a:alphaModFix/>
          </a:blip>
          <a:stretch>
            <a:fillRect/>
          </a:stretch>
        </p:blipFill>
        <p:spPr>
          <a:xfrm>
            <a:off x="4543628" y="1097512"/>
            <a:ext cx="4050725" cy="3720425"/>
          </a:xfrm>
          <a:prstGeom prst="rect">
            <a:avLst/>
          </a:prstGeom>
          <a:noFill/>
          <a:ln>
            <a:noFill/>
          </a:ln>
        </p:spPr>
      </p:pic>
      <p:sp>
        <p:nvSpPr>
          <p:cNvPr id="174" name="Shape 174"/>
          <p:cNvSpPr txBox="1"/>
          <p:nvPr>
            <p:ph type="title"/>
          </p:nvPr>
        </p:nvSpPr>
        <p:spPr>
          <a:xfrm>
            <a:off x="387900" y="4115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Color Detection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87900" y="3818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Separation of Magnet and Plastic </a:t>
            </a:r>
            <a:endParaRPr/>
          </a:p>
        </p:txBody>
      </p:sp>
      <p:sp>
        <p:nvSpPr>
          <p:cNvPr id="180" name="Shape 18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Analog Hall Sensor </a:t>
            </a:r>
            <a:endParaRPr/>
          </a:p>
        </p:txBody>
      </p:sp>
      <p:pic>
        <p:nvPicPr>
          <p:cNvPr descr="_mg_2599.jpg" id="181" name="Shape 181"/>
          <p:cNvPicPr preferRelativeResize="0"/>
          <p:nvPr/>
        </p:nvPicPr>
        <p:blipFill>
          <a:blip r:embed="rId3">
            <a:alphaModFix/>
          </a:blip>
          <a:stretch>
            <a:fillRect/>
          </a:stretch>
        </p:blipFill>
        <p:spPr>
          <a:xfrm>
            <a:off x="477850" y="2020175"/>
            <a:ext cx="2868050" cy="2458700"/>
          </a:xfrm>
          <a:prstGeom prst="rect">
            <a:avLst/>
          </a:prstGeom>
          <a:noFill/>
          <a:ln>
            <a:noFill/>
          </a:ln>
        </p:spPr>
      </p:pic>
      <p:pic>
        <p:nvPicPr>
          <p:cNvPr id="182" name="Shape 182"/>
          <p:cNvPicPr preferRelativeResize="0"/>
          <p:nvPr/>
        </p:nvPicPr>
        <p:blipFill>
          <a:blip r:embed="rId4">
            <a:alphaModFix/>
          </a:blip>
          <a:stretch>
            <a:fillRect/>
          </a:stretch>
        </p:blipFill>
        <p:spPr>
          <a:xfrm>
            <a:off x="4700575" y="1629813"/>
            <a:ext cx="3490425" cy="279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87900" y="3818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Logic for Separation</a:t>
            </a:r>
            <a:endParaRPr/>
          </a:p>
        </p:txBody>
      </p:sp>
      <p:sp>
        <p:nvSpPr>
          <p:cNvPr id="188" name="Shape 18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Used Binary Logic</a:t>
            </a:r>
            <a:endParaRPr/>
          </a:p>
          <a:p>
            <a:pPr indent="-342900" lvl="0" marL="457200" rtl="0">
              <a:spcBef>
                <a:spcPts val="0"/>
              </a:spcBef>
              <a:spcAft>
                <a:spcPts val="0"/>
              </a:spcAft>
              <a:buSzPts val="1800"/>
              <a:buChar char="●"/>
            </a:pPr>
            <a:r>
              <a:rPr lang="en"/>
              <a:t>Sensor base H intensity value is 522-526</a:t>
            </a:r>
            <a:endParaRPr/>
          </a:p>
          <a:p>
            <a:pPr indent="-342900" lvl="0" marL="457200" rtl="0">
              <a:spcBef>
                <a:spcPts val="0"/>
              </a:spcBef>
              <a:spcAft>
                <a:spcPts val="0"/>
              </a:spcAft>
              <a:buSzPts val="1800"/>
              <a:buChar char="●"/>
            </a:pPr>
            <a:r>
              <a:rPr lang="en"/>
              <a:t>Used state machine to implement disposing </a:t>
            </a:r>
            <a:endParaRPr/>
          </a:p>
          <a:p>
            <a:pPr indent="-342900" lvl="0" marL="457200" rtl="0">
              <a:spcBef>
                <a:spcPts val="0"/>
              </a:spcBef>
              <a:spcAft>
                <a:spcPts val="0"/>
              </a:spcAft>
              <a:buSzPts val="1800"/>
              <a:buChar char="●"/>
            </a:pPr>
            <a:r>
              <a:rPr lang="en"/>
              <a:t>States: Left and Right </a:t>
            </a:r>
            <a:endParaRPr/>
          </a:p>
          <a:p>
            <a:pPr indent="-342900" lvl="0" marL="457200" rtl="0">
              <a:spcBef>
                <a:spcPts val="0"/>
              </a:spcBef>
              <a:spcAft>
                <a:spcPts val="0"/>
              </a:spcAft>
              <a:buSzPts val="1800"/>
              <a:buChar char="●"/>
            </a:pPr>
            <a:r>
              <a:rPr lang="en"/>
              <a:t>Used Servo library to control servo</a:t>
            </a:r>
            <a:endParaRPr/>
          </a:p>
          <a:p>
            <a:pPr indent="0" lvl="0" marL="0">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87900" y="3818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Disposing Mechanism </a:t>
            </a:r>
            <a:endParaRPr/>
          </a:p>
        </p:txBody>
      </p:sp>
      <p:pic>
        <p:nvPicPr>
          <p:cNvPr descr="servo mechs.png" id="194" name="Shape 194"/>
          <p:cNvPicPr preferRelativeResize="0"/>
          <p:nvPr/>
        </p:nvPicPr>
        <p:blipFill rotWithShape="1">
          <a:blip r:embed="rId3">
            <a:alphaModFix/>
          </a:blip>
          <a:srcRect b="48600" l="6486" r="65736" t="12374"/>
          <a:stretch/>
        </p:blipFill>
        <p:spPr>
          <a:xfrm>
            <a:off x="602225" y="1475325"/>
            <a:ext cx="2904725" cy="2720473"/>
          </a:xfrm>
          <a:prstGeom prst="rect">
            <a:avLst/>
          </a:prstGeom>
          <a:noFill/>
          <a:ln>
            <a:noFill/>
          </a:ln>
        </p:spPr>
      </p:pic>
      <p:pic>
        <p:nvPicPr>
          <p:cNvPr descr="servo mechs.png" id="195" name="Shape 195"/>
          <p:cNvPicPr preferRelativeResize="0"/>
          <p:nvPr/>
        </p:nvPicPr>
        <p:blipFill rotWithShape="1">
          <a:blip r:embed="rId3">
            <a:alphaModFix/>
          </a:blip>
          <a:srcRect b="56944" l="43773" r="26680" t="12373"/>
          <a:stretch/>
        </p:blipFill>
        <p:spPr>
          <a:xfrm>
            <a:off x="4946904" y="1475325"/>
            <a:ext cx="3347320" cy="2317349"/>
          </a:xfrm>
          <a:prstGeom prst="rect">
            <a:avLst/>
          </a:prstGeom>
          <a:noFill/>
          <a:ln>
            <a:noFill/>
          </a:ln>
        </p:spPr>
      </p:pic>
      <p:sp>
        <p:nvSpPr>
          <p:cNvPr id="196" name="Shape 196"/>
          <p:cNvSpPr txBox="1"/>
          <p:nvPr/>
        </p:nvSpPr>
        <p:spPr>
          <a:xfrm>
            <a:off x="617825" y="3573175"/>
            <a:ext cx="5611200" cy="65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1</a:t>
            </a:r>
            <a:endParaRPr sz="3000"/>
          </a:p>
        </p:txBody>
      </p:sp>
      <p:sp>
        <p:nvSpPr>
          <p:cNvPr id="197" name="Shape 197"/>
          <p:cNvSpPr txBox="1"/>
          <p:nvPr/>
        </p:nvSpPr>
        <p:spPr>
          <a:xfrm>
            <a:off x="4946900" y="1399125"/>
            <a:ext cx="5611200" cy="65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2</a:t>
            </a:r>
            <a:endParaRPr sz="3000"/>
          </a:p>
        </p:txBody>
      </p:sp>
      <p:sp>
        <p:nvSpPr>
          <p:cNvPr id="198" name="Shape 198"/>
          <p:cNvSpPr/>
          <p:nvPr/>
        </p:nvSpPr>
        <p:spPr>
          <a:xfrm rot="5400000">
            <a:off x="8142450" y="2779575"/>
            <a:ext cx="603900" cy="623400"/>
          </a:xfrm>
          <a:prstGeom prst="bentArrow">
            <a:avLst>
              <a:gd fmla="val 25000" name="adj1"/>
              <a:gd fmla="val 25000" name="adj2"/>
              <a:gd fmla="val 25000" name="adj3"/>
              <a:gd fmla="val 43750" name="adj4"/>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87900" y="3818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Disposing Mechanism</a:t>
            </a:r>
            <a:endParaRPr/>
          </a:p>
        </p:txBody>
      </p:sp>
      <p:pic>
        <p:nvPicPr>
          <p:cNvPr descr="servo mechs.png" id="204" name="Shape 204"/>
          <p:cNvPicPr preferRelativeResize="0"/>
          <p:nvPr/>
        </p:nvPicPr>
        <p:blipFill rotWithShape="1">
          <a:blip r:embed="rId3">
            <a:alphaModFix/>
          </a:blip>
          <a:srcRect b="0" l="32961" r="22088" t="47660"/>
          <a:stretch/>
        </p:blipFill>
        <p:spPr>
          <a:xfrm>
            <a:off x="581350" y="1778775"/>
            <a:ext cx="3132848" cy="2431951"/>
          </a:xfrm>
          <a:prstGeom prst="rect">
            <a:avLst/>
          </a:prstGeom>
          <a:noFill/>
          <a:ln>
            <a:noFill/>
          </a:ln>
        </p:spPr>
      </p:pic>
      <p:sp>
        <p:nvSpPr>
          <p:cNvPr id="205" name="Shape 205"/>
          <p:cNvSpPr txBox="1"/>
          <p:nvPr/>
        </p:nvSpPr>
        <p:spPr>
          <a:xfrm>
            <a:off x="432525" y="3556125"/>
            <a:ext cx="5611200" cy="65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3</a:t>
            </a:r>
            <a:endParaRPr sz="3000"/>
          </a:p>
        </p:txBody>
      </p:sp>
      <p:pic>
        <p:nvPicPr>
          <p:cNvPr id="206" name="Shape 206"/>
          <p:cNvPicPr preferRelativeResize="0"/>
          <p:nvPr/>
        </p:nvPicPr>
        <p:blipFill>
          <a:blip r:embed="rId4">
            <a:alphaModFix/>
          </a:blip>
          <a:stretch>
            <a:fillRect/>
          </a:stretch>
        </p:blipFill>
        <p:spPr>
          <a:xfrm flipH="1">
            <a:off x="4614081" y="1778775"/>
            <a:ext cx="3896418" cy="24319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87900" y="3818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Integration of Parts </a:t>
            </a:r>
            <a:endParaRPr/>
          </a:p>
        </p:txBody>
      </p:sp>
      <p:sp>
        <p:nvSpPr>
          <p:cNvPr id="212" name="Shape 21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Continuous integration going through the modules </a:t>
            </a:r>
            <a:endParaRPr/>
          </a:p>
          <a:p>
            <a:pPr indent="-342900" lvl="0" marL="457200" rtl="0">
              <a:spcBef>
                <a:spcPts val="0"/>
              </a:spcBef>
              <a:spcAft>
                <a:spcPts val="0"/>
              </a:spcAft>
              <a:buSzPts val="1800"/>
              <a:buChar char="●"/>
            </a:pPr>
            <a:r>
              <a:rPr lang="en"/>
              <a:t>Pin analysis </a:t>
            </a:r>
            <a:r>
              <a:rPr lang="en"/>
              <a:t>was used whilst combining</a:t>
            </a:r>
            <a:r>
              <a:rPr lang="en"/>
              <a:t> modules together</a:t>
            </a:r>
            <a:endParaRPr/>
          </a:p>
          <a:p>
            <a:pPr indent="-342900" lvl="0" marL="457200">
              <a:spcBef>
                <a:spcPts val="0"/>
              </a:spcBef>
              <a:spcAft>
                <a:spcPts val="0"/>
              </a:spcAft>
              <a:buSzPts val="1800"/>
              <a:buChar char="●"/>
            </a:pPr>
            <a:r>
              <a:rPr lang="en"/>
              <a:t>Created an insulating platform to separate arduino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Integration of Parts</a:t>
            </a:r>
            <a:endParaRPr/>
          </a:p>
        </p:txBody>
      </p:sp>
      <p:sp>
        <p:nvSpPr>
          <p:cNvPr id="218" name="Shape 218"/>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Pin analysis</a:t>
            </a:r>
            <a:endParaRPr/>
          </a:p>
        </p:txBody>
      </p:sp>
      <p:graphicFrame>
        <p:nvGraphicFramePr>
          <p:cNvPr id="219" name="Shape 219"/>
          <p:cNvGraphicFramePr/>
          <p:nvPr/>
        </p:nvGraphicFramePr>
        <p:xfrm>
          <a:off x="4750925" y="371725"/>
          <a:ext cx="3000000" cy="3000000"/>
        </p:xfrm>
        <a:graphic>
          <a:graphicData uri="http://schemas.openxmlformats.org/drawingml/2006/table">
            <a:tbl>
              <a:tblPr>
                <a:noFill/>
                <a:tableStyleId>{535AD2DD-3DA6-4E40-8369-7503E26E8173}</a:tableStyleId>
              </a:tblPr>
              <a:tblGrid>
                <a:gridCol w="1096625"/>
                <a:gridCol w="3253850"/>
              </a:tblGrid>
              <a:tr h="415350">
                <a:tc>
                  <a:txBody>
                    <a:bodyPr>
                      <a:noAutofit/>
                    </a:bodyPr>
                    <a:lstStyle/>
                    <a:p>
                      <a:pPr indent="0" lvl="0" marL="0" rtl="0">
                        <a:spcBef>
                          <a:spcPts val="0"/>
                        </a:spcBef>
                        <a:spcAft>
                          <a:spcPts val="0"/>
                        </a:spcAft>
                        <a:buNone/>
                      </a:pPr>
                      <a:r>
                        <a:rPr lang="en">
                          <a:solidFill>
                            <a:srgbClr val="FFFFFF"/>
                          </a:solidFill>
                        </a:rPr>
                        <a:t>Pins Used</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Part</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0, 1 </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serial comm</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2, 3</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trigger, echo</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4, 7, 8, 12</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motor shield</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5, 6</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motors</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9</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servo</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A0, A1, A3</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blue LED, green LED, red LED</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A2</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magnetic sensor</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A4, A5</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SDA, SCL</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10, 13</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S2, S3</a:t>
                      </a:r>
                      <a:endParaRPr>
                        <a:solidFill>
                          <a:srgbClr val="FFFFFF"/>
                        </a:solidFill>
                      </a:endParaRPr>
                    </a:p>
                  </a:txBody>
                  <a:tcPr marT="91425" marB="91425" marR="91425" marL="91425"/>
                </a:tc>
              </a:tr>
              <a:tr h="402875">
                <a:tc>
                  <a:txBody>
                    <a:bodyPr>
                      <a:noAutofit/>
                    </a:bodyPr>
                    <a:lstStyle/>
                    <a:p>
                      <a:pPr indent="0" lvl="0" marL="0" rtl="0">
                        <a:spcBef>
                          <a:spcPts val="0"/>
                        </a:spcBef>
                        <a:spcAft>
                          <a:spcPts val="0"/>
                        </a:spcAft>
                        <a:buNone/>
                      </a:pPr>
                      <a:r>
                        <a:rPr lang="en">
                          <a:solidFill>
                            <a:srgbClr val="FFFFFF"/>
                          </a:solidFill>
                        </a:rPr>
                        <a:t>11</a:t>
                      </a:r>
                      <a:endParaRPr>
                        <a:solidFill>
                          <a:srgbClr val="FFFFFF"/>
                        </a:solidFill>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rPr>
                        <a:t>color sensor</a:t>
                      </a:r>
                      <a:endParaRPr>
                        <a:solidFill>
                          <a:srgbClr val="FFFFFF"/>
                        </a:solidFill>
                      </a:endParaRPr>
                    </a:p>
                  </a:txBody>
                  <a:tcPr marT="91425" marB="91425" marR="91425" marL="91425"/>
                </a:tc>
              </a:tr>
            </a:tbl>
          </a:graphicData>
        </a:graphic>
      </p:graphicFrame>
      <p:sp>
        <p:nvSpPr>
          <p:cNvPr id="220" name="Shape 220"/>
          <p:cNvSpPr/>
          <p:nvPr/>
        </p:nvSpPr>
        <p:spPr>
          <a:xfrm>
            <a:off x="4965000" y="4473825"/>
            <a:ext cx="683100" cy="558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26" name="Shape 2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descr="final_finalstatemachine.PNG" id="227" name="Shape 227"/>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Breakdown of Tasks</a:t>
            </a:r>
            <a:endParaRPr/>
          </a:p>
        </p:txBody>
      </p:sp>
      <p:sp>
        <p:nvSpPr>
          <p:cNvPr id="69" name="Shape 6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Software</a:t>
            </a:r>
            <a:endParaRPr/>
          </a:p>
          <a:p>
            <a:pPr indent="-342900" lvl="0" marL="457200" rtl="0">
              <a:spcBef>
                <a:spcPts val="1600"/>
              </a:spcBef>
              <a:spcAft>
                <a:spcPts val="0"/>
              </a:spcAft>
              <a:buSzPts val="1800"/>
              <a:buChar char="●"/>
            </a:pPr>
            <a:r>
              <a:rPr lang="en"/>
              <a:t>Goal - to create efficient, reliable software</a:t>
            </a:r>
            <a:endParaRPr/>
          </a:p>
          <a:p>
            <a:pPr indent="-342900" lvl="0" marL="457200" rtl="0">
              <a:spcBef>
                <a:spcPts val="0"/>
              </a:spcBef>
              <a:spcAft>
                <a:spcPts val="0"/>
              </a:spcAft>
              <a:buSzPts val="1800"/>
              <a:buChar char="●"/>
            </a:pPr>
            <a:r>
              <a:rPr lang="en"/>
              <a:t>Developed using Arduino</a:t>
            </a:r>
            <a:endParaRPr/>
          </a:p>
          <a:p>
            <a:pPr indent="-342900" lvl="0" marL="457200" rtl="0">
              <a:spcBef>
                <a:spcPts val="0"/>
              </a:spcBef>
              <a:spcAft>
                <a:spcPts val="0"/>
              </a:spcAft>
              <a:buSzPts val="1800"/>
              <a:buChar char="●"/>
            </a:pPr>
            <a:r>
              <a:rPr lang="en"/>
              <a:t>Continuous improvement by codeshare.io</a:t>
            </a:r>
            <a:endParaRPr/>
          </a:p>
          <a:p>
            <a:pPr indent="-342900" lvl="0" marL="457200" rtl="0">
              <a:spcBef>
                <a:spcPts val="0"/>
              </a:spcBef>
              <a:spcAft>
                <a:spcPts val="0"/>
              </a:spcAft>
              <a:buSzPts val="1800"/>
              <a:buChar char="●"/>
            </a:pPr>
            <a:r>
              <a:rPr lang="en"/>
              <a:t>Researched library functions for hardware</a:t>
            </a:r>
            <a:endParaRPr/>
          </a:p>
          <a:p>
            <a:pPr indent="-342900" lvl="0" marL="457200" rtl="0">
              <a:spcBef>
                <a:spcPts val="0"/>
              </a:spcBef>
              <a:spcAft>
                <a:spcPts val="0"/>
              </a:spcAft>
              <a:buSzPts val="1800"/>
              <a:buChar char="●"/>
            </a:pPr>
            <a:r>
              <a:rPr lang="en"/>
              <a:t>Learned how to code a state machine for each task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87900" y="3818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Challenges Faced </a:t>
            </a:r>
            <a:endParaRPr/>
          </a:p>
        </p:txBody>
      </p:sp>
      <p:sp>
        <p:nvSpPr>
          <p:cNvPr id="233" name="Shape 233"/>
          <p:cNvSpPr txBox="1"/>
          <p:nvPr>
            <p:ph idx="1" type="body"/>
          </p:nvPr>
        </p:nvSpPr>
        <p:spPr>
          <a:xfrm>
            <a:off x="456725" y="1464024"/>
            <a:ext cx="8368200" cy="30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Debugging: is it a hardware or software problem?</a:t>
            </a:r>
            <a:endParaRPr/>
          </a:p>
          <a:p>
            <a:pPr indent="0" lvl="0" marL="0" rtl="0">
              <a:spcBef>
                <a:spcPts val="1600"/>
              </a:spcBef>
              <a:spcAft>
                <a:spcPts val="0"/>
              </a:spcAft>
              <a:buNone/>
            </a:pPr>
            <a:r>
              <a:rPr lang="en"/>
              <a:t>Power issues:  are all modules getting enough power?</a:t>
            </a:r>
            <a:endParaRPr/>
          </a:p>
          <a:p>
            <a:pPr indent="0" lvl="0" marL="0" rtl="0">
              <a:spcBef>
                <a:spcPts val="1600"/>
              </a:spcBef>
              <a:spcAft>
                <a:spcPts val="0"/>
              </a:spcAft>
              <a:buNone/>
            </a:pPr>
            <a:r>
              <a:rPr lang="en"/>
              <a:t>Position issues: color and ultrasonic sensor conflicting with each other </a:t>
            </a:r>
            <a:endParaRPr/>
          </a:p>
          <a:p>
            <a:pPr indent="0" lvl="0" marL="0" rtl="0">
              <a:spcBef>
                <a:spcPts val="1600"/>
              </a:spcBef>
              <a:spcAft>
                <a:spcPts val="0"/>
              </a:spcAft>
              <a:buNone/>
            </a:pPr>
            <a:r>
              <a:rPr lang="en"/>
              <a:t>Most challenging aspect of project: color calibration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Demo</a:t>
            </a:r>
            <a:endParaRPr/>
          </a:p>
        </p:txBody>
      </p:sp>
      <p:sp>
        <p:nvSpPr>
          <p:cNvPr id="239" name="Shape 239" title="VID-20170625-WA0006.mp4">
            <a:hlinkClick r:id="rId3"/>
          </p:cNvPr>
          <p:cNvSpPr/>
          <p:nvPr/>
        </p:nvSpPr>
        <p:spPr>
          <a:xfrm>
            <a:off x="0" y="0"/>
            <a:ext cx="9144000" cy="4233725"/>
          </a:xfrm>
          <a:prstGeom prst="rect">
            <a:avLst/>
          </a:prstGeom>
          <a:no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p:nvPr/>
        </p:nvSpPr>
        <p:spPr>
          <a:xfrm flipH="1">
            <a:off x="4072925" y="410825"/>
            <a:ext cx="997200" cy="5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Software</a:t>
            </a:r>
            <a:endParaRPr/>
          </a:p>
        </p:txBody>
      </p:sp>
      <p:cxnSp>
        <p:nvCxnSpPr>
          <p:cNvPr id="75" name="Shape 75"/>
          <p:cNvCxnSpPr>
            <a:stCxn id="76" idx="3"/>
            <a:endCxn id="77" idx="0"/>
          </p:cNvCxnSpPr>
          <p:nvPr/>
        </p:nvCxnSpPr>
        <p:spPr>
          <a:xfrm flipH="1">
            <a:off x="1987025" y="1817825"/>
            <a:ext cx="1075800" cy="860100"/>
          </a:xfrm>
          <a:prstGeom prst="straightConnector1">
            <a:avLst/>
          </a:prstGeom>
          <a:noFill/>
          <a:ln cap="flat" cmpd="sng" w="9525">
            <a:solidFill>
              <a:schemeClr val="lt2"/>
            </a:solidFill>
            <a:prstDash val="solid"/>
            <a:round/>
            <a:headEnd len="med" w="med" type="none"/>
            <a:tailEnd len="med" w="med" type="none"/>
          </a:ln>
        </p:spPr>
      </p:cxnSp>
      <p:cxnSp>
        <p:nvCxnSpPr>
          <p:cNvPr id="78" name="Shape 78"/>
          <p:cNvCxnSpPr/>
          <p:nvPr/>
        </p:nvCxnSpPr>
        <p:spPr>
          <a:xfrm flipH="1">
            <a:off x="3878975" y="1006625"/>
            <a:ext cx="201900" cy="513300"/>
          </a:xfrm>
          <a:prstGeom prst="straightConnector1">
            <a:avLst/>
          </a:prstGeom>
          <a:noFill/>
          <a:ln cap="flat" cmpd="sng" w="9525">
            <a:solidFill>
              <a:schemeClr val="lt2"/>
            </a:solidFill>
            <a:prstDash val="solid"/>
            <a:round/>
            <a:headEnd len="med" w="med" type="none"/>
            <a:tailEnd len="med" w="med" type="none"/>
          </a:ln>
        </p:spPr>
      </p:cxnSp>
      <p:sp>
        <p:nvSpPr>
          <p:cNvPr id="76" name="Shape 76"/>
          <p:cNvSpPr/>
          <p:nvPr/>
        </p:nvSpPr>
        <p:spPr>
          <a:xfrm flipH="1">
            <a:off x="3062825" y="1519925"/>
            <a:ext cx="1328700" cy="5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Development</a:t>
            </a:r>
            <a:endParaRPr/>
          </a:p>
        </p:txBody>
      </p:sp>
      <p:cxnSp>
        <p:nvCxnSpPr>
          <p:cNvPr id="79" name="Shape 79"/>
          <p:cNvCxnSpPr>
            <a:stCxn id="76" idx="2"/>
            <a:endCxn id="80" idx="0"/>
          </p:cNvCxnSpPr>
          <p:nvPr/>
        </p:nvCxnSpPr>
        <p:spPr>
          <a:xfrm flipH="1">
            <a:off x="3419075" y="2115725"/>
            <a:ext cx="308100" cy="778200"/>
          </a:xfrm>
          <a:prstGeom prst="straightConnector1">
            <a:avLst/>
          </a:prstGeom>
          <a:noFill/>
          <a:ln cap="flat" cmpd="sng" w="9525">
            <a:solidFill>
              <a:schemeClr val="lt2"/>
            </a:solidFill>
            <a:prstDash val="solid"/>
            <a:round/>
            <a:headEnd len="med" w="med" type="none"/>
            <a:tailEnd len="med" w="med" type="none"/>
          </a:ln>
        </p:spPr>
      </p:cxnSp>
      <p:sp>
        <p:nvSpPr>
          <p:cNvPr id="80" name="Shape 80"/>
          <p:cNvSpPr/>
          <p:nvPr/>
        </p:nvSpPr>
        <p:spPr>
          <a:xfrm flipH="1">
            <a:off x="2697975" y="2893875"/>
            <a:ext cx="1442400" cy="8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Implementing libraries </a:t>
            </a:r>
            <a:r>
              <a:rPr lang="en"/>
              <a:t>for sensors and shield</a:t>
            </a:r>
            <a:endParaRPr/>
          </a:p>
        </p:txBody>
      </p:sp>
      <p:cxnSp>
        <p:nvCxnSpPr>
          <p:cNvPr id="81" name="Shape 81"/>
          <p:cNvCxnSpPr>
            <a:endCxn id="82" idx="0"/>
          </p:cNvCxnSpPr>
          <p:nvPr/>
        </p:nvCxnSpPr>
        <p:spPr>
          <a:xfrm>
            <a:off x="4243688" y="2127875"/>
            <a:ext cx="150900" cy="1894800"/>
          </a:xfrm>
          <a:prstGeom prst="straightConnector1">
            <a:avLst/>
          </a:prstGeom>
          <a:noFill/>
          <a:ln cap="flat" cmpd="sng" w="9525">
            <a:solidFill>
              <a:schemeClr val="lt2"/>
            </a:solidFill>
            <a:prstDash val="solid"/>
            <a:round/>
            <a:headEnd len="med" w="med" type="none"/>
            <a:tailEnd len="med" w="med" type="none"/>
          </a:ln>
        </p:spPr>
      </p:cxnSp>
      <p:sp>
        <p:nvSpPr>
          <p:cNvPr id="82" name="Shape 82"/>
          <p:cNvSpPr/>
          <p:nvPr/>
        </p:nvSpPr>
        <p:spPr>
          <a:xfrm flipH="1">
            <a:off x="3533138" y="4022675"/>
            <a:ext cx="1722900" cy="7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Continuous improvement by codeshare.io</a:t>
            </a:r>
            <a:endParaRPr/>
          </a:p>
        </p:txBody>
      </p:sp>
      <p:cxnSp>
        <p:nvCxnSpPr>
          <p:cNvPr id="83" name="Shape 83"/>
          <p:cNvCxnSpPr>
            <a:endCxn id="84" idx="0"/>
          </p:cNvCxnSpPr>
          <p:nvPr/>
        </p:nvCxnSpPr>
        <p:spPr>
          <a:xfrm>
            <a:off x="6067700" y="2127900"/>
            <a:ext cx="1458000" cy="681000"/>
          </a:xfrm>
          <a:prstGeom prst="straightConnector1">
            <a:avLst/>
          </a:prstGeom>
          <a:noFill/>
          <a:ln cap="flat" cmpd="sng" w="9525">
            <a:solidFill>
              <a:schemeClr val="lt2"/>
            </a:solidFill>
            <a:prstDash val="solid"/>
            <a:round/>
            <a:headEnd len="med" w="med" type="none"/>
            <a:tailEnd len="med" w="med" type="none"/>
          </a:ln>
        </p:spPr>
      </p:cxnSp>
      <p:sp>
        <p:nvSpPr>
          <p:cNvPr id="84" name="Shape 84"/>
          <p:cNvSpPr/>
          <p:nvPr/>
        </p:nvSpPr>
        <p:spPr>
          <a:xfrm>
            <a:off x="6861350" y="2808900"/>
            <a:ext cx="1328700" cy="8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Refactoring code: readability, complexity</a:t>
            </a:r>
            <a:endParaRPr/>
          </a:p>
        </p:txBody>
      </p:sp>
      <p:sp>
        <p:nvSpPr>
          <p:cNvPr id="85" name="Shape 85"/>
          <p:cNvSpPr/>
          <p:nvPr/>
        </p:nvSpPr>
        <p:spPr>
          <a:xfrm>
            <a:off x="4625225" y="3019700"/>
            <a:ext cx="1442400" cy="8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Decreasing run time: removing STOP( ) from turns</a:t>
            </a:r>
            <a:endParaRPr/>
          </a:p>
        </p:txBody>
      </p:sp>
      <p:cxnSp>
        <p:nvCxnSpPr>
          <p:cNvPr id="86" name="Shape 86"/>
          <p:cNvCxnSpPr>
            <a:stCxn id="87" idx="2"/>
            <a:endCxn id="85" idx="0"/>
          </p:cNvCxnSpPr>
          <p:nvPr/>
        </p:nvCxnSpPr>
        <p:spPr>
          <a:xfrm flipH="1">
            <a:off x="5346350" y="2115725"/>
            <a:ext cx="61500" cy="903900"/>
          </a:xfrm>
          <a:prstGeom prst="straightConnector1">
            <a:avLst/>
          </a:prstGeom>
          <a:noFill/>
          <a:ln cap="flat" cmpd="sng" w="9525">
            <a:solidFill>
              <a:schemeClr val="lt2"/>
            </a:solidFill>
            <a:prstDash val="solid"/>
            <a:round/>
            <a:headEnd len="med" w="med" type="none"/>
            <a:tailEnd len="med" w="med" type="none"/>
          </a:ln>
        </p:spPr>
      </p:cxnSp>
      <p:sp>
        <p:nvSpPr>
          <p:cNvPr id="88" name="Shape 88"/>
          <p:cNvSpPr/>
          <p:nvPr/>
        </p:nvSpPr>
        <p:spPr>
          <a:xfrm>
            <a:off x="5715000" y="3952475"/>
            <a:ext cx="1578300" cy="8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Increasing motor speed and decreasing delay( )</a:t>
            </a:r>
            <a:endParaRPr/>
          </a:p>
        </p:txBody>
      </p:sp>
      <p:cxnSp>
        <p:nvCxnSpPr>
          <p:cNvPr id="89" name="Shape 89"/>
          <p:cNvCxnSpPr>
            <a:endCxn id="88" idx="0"/>
          </p:cNvCxnSpPr>
          <p:nvPr/>
        </p:nvCxnSpPr>
        <p:spPr>
          <a:xfrm>
            <a:off x="5824350" y="2127875"/>
            <a:ext cx="679800" cy="1824600"/>
          </a:xfrm>
          <a:prstGeom prst="straightConnector1">
            <a:avLst/>
          </a:prstGeom>
          <a:noFill/>
          <a:ln cap="flat" cmpd="sng" w="9525">
            <a:solidFill>
              <a:schemeClr val="lt2"/>
            </a:solidFill>
            <a:prstDash val="solid"/>
            <a:round/>
            <a:headEnd len="med" w="med" type="none"/>
            <a:tailEnd len="med" w="med" type="none"/>
          </a:ln>
        </p:spPr>
      </p:cxnSp>
      <p:cxnSp>
        <p:nvCxnSpPr>
          <p:cNvPr id="90" name="Shape 90"/>
          <p:cNvCxnSpPr>
            <a:stCxn id="77" idx="3"/>
            <a:endCxn id="91" idx="0"/>
          </p:cNvCxnSpPr>
          <p:nvPr/>
        </p:nvCxnSpPr>
        <p:spPr>
          <a:xfrm flipH="1">
            <a:off x="957651" y="3334575"/>
            <a:ext cx="530700" cy="933600"/>
          </a:xfrm>
          <a:prstGeom prst="straightConnector1">
            <a:avLst/>
          </a:prstGeom>
          <a:noFill/>
          <a:ln cap="flat" cmpd="sng" w="9525">
            <a:solidFill>
              <a:schemeClr val="lt2"/>
            </a:solidFill>
            <a:prstDash val="solid"/>
            <a:round/>
            <a:headEnd len="med" w="med" type="none"/>
            <a:tailEnd len="med" w="med" type="none"/>
          </a:ln>
        </p:spPr>
      </p:cxnSp>
      <p:sp>
        <p:nvSpPr>
          <p:cNvPr id="91" name="Shape 91"/>
          <p:cNvSpPr/>
          <p:nvPr/>
        </p:nvSpPr>
        <p:spPr>
          <a:xfrm flipH="1">
            <a:off x="293350" y="4268075"/>
            <a:ext cx="1328700" cy="7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Implementing a state machine</a:t>
            </a:r>
            <a:endParaRPr/>
          </a:p>
        </p:txBody>
      </p:sp>
      <p:cxnSp>
        <p:nvCxnSpPr>
          <p:cNvPr id="92" name="Shape 92"/>
          <p:cNvCxnSpPr/>
          <p:nvPr/>
        </p:nvCxnSpPr>
        <p:spPr>
          <a:xfrm>
            <a:off x="5054150" y="1006625"/>
            <a:ext cx="201900" cy="513300"/>
          </a:xfrm>
          <a:prstGeom prst="straightConnector1">
            <a:avLst/>
          </a:prstGeom>
          <a:noFill/>
          <a:ln cap="flat" cmpd="sng" w="9525">
            <a:solidFill>
              <a:schemeClr val="lt2"/>
            </a:solidFill>
            <a:prstDash val="solid"/>
            <a:round/>
            <a:headEnd len="med" w="med" type="none"/>
            <a:tailEnd len="med" w="med" type="none"/>
          </a:ln>
        </p:spPr>
      </p:cxnSp>
      <p:sp>
        <p:nvSpPr>
          <p:cNvPr id="87" name="Shape 87"/>
          <p:cNvSpPr/>
          <p:nvPr/>
        </p:nvSpPr>
        <p:spPr>
          <a:xfrm>
            <a:off x="4743500" y="1519925"/>
            <a:ext cx="1328700" cy="5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Optimization</a:t>
            </a:r>
            <a:endParaRPr/>
          </a:p>
        </p:txBody>
      </p:sp>
      <p:sp>
        <p:nvSpPr>
          <p:cNvPr id="77" name="Shape 77"/>
          <p:cNvSpPr/>
          <p:nvPr/>
        </p:nvSpPr>
        <p:spPr>
          <a:xfrm flipH="1">
            <a:off x="1488351" y="2677875"/>
            <a:ext cx="997200" cy="131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Learning arduino: functions, serial monitor, PWM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Breakdown of Tasks</a:t>
            </a:r>
            <a:endParaRPr/>
          </a:p>
        </p:txBody>
      </p:sp>
      <p:sp>
        <p:nvSpPr>
          <p:cNvPr id="98" name="Shape 9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Hardware</a:t>
            </a:r>
            <a:endParaRPr/>
          </a:p>
          <a:p>
            <a:pPr indent="-342900" lvl="0" marL="457200" rtl="0">
              <a:spcBef>
                <a:spcPts val="1600"/>
              </a:spcBef>
              <a:spcAft>
                <a:spcPts val="0"/>
              </a:spcAft>
              <a:buSzPts val="1800"/>
              <a:buChar char="●"/>
            </a:pPr>
            <a:r>
              <a:rPr lang="en"/>
              <a:t>Goal - to minimize cost and maximize hardware capabilities</a:t>
            </a:r>
            <a:endParaRPr/>
          </a:p>
          <a:p>
            <a:pPr indent="-342900" lvl="0" marL="457200" rtl="0">
              <a:spcBef>
                <a:spcPts val="0"/>
              </a:spcBef>
              <a:spcAft>
                <a:spcPts val="0"/>
              </a:spcAft>
              <a:buSzPts val="1800"/>
              <a:buChar char="●"/>
            </a:pPr>
            <a:r>
              <a:rPr lang="en"/>
              <a:t>Researched datasheets and circuit diagrams</a:t>
            </a:r>
            <a:endParaRPr/>
          </a:p>
          <a:p>
            <a:pPr indent="-342900" lvl="0" marL="457200" rtl="0">
              <a:spcBef>
                <a:spcPts val="0"/>
              </a:spcBef>
              <a:spcAft>
                <a:spcPts val="0"/>
              </a:spcAft>
              <a:buSzPts val="1800"/>
              <a:buChar char="●"/>
            </a:pPr>
            <a:r>
              <a:rPr lang="en"/>
              <a:t>Calculated power efficiency, torque, budget requirements (WDM)</a:t>
            </a:r>
            <a:endParaRPr/>
          </a:p>
          <a:p>
            <a:pPr indent="-342900" lvl="0" marL="457200" rtl="0">
              <a:spcBef>
                <a:spcPts val="0"/>
              </a:spcBef>
              <a:spcAft>
                <a:spcPts val="0"/>
              </a:spcAft>
              <a:buSzPts val="1800"/>
              <a:buChar char="●"/>
            </a:pPr>
            <a:r>
              <a:rPr lang="en"/>
              <a:t>Bought hardware components through Amazon Prime, Lee’s, &amp; RP</a:t>
            </a:r>
            <a:endParaRPr/>
          </a:p>
          <a:p>
            <a:pPr indent="-342900" lvl="0" marL="457200" rtl="0">
              <a:spcBef>
                <a:spcPts val="0"/>
              </a:spcBef>
              <a:spcAft>
                <a:spcPts val="0"/>
              </a:spcAft>
              <a:buSzPts val="1800"/>
              <a:buChar char="●"/>
            </a:pPr>
            <a:r>
              <a:rPr lang="en"/>
              <a:t>Individually tested and calibrated the sensors to ensure reliability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p:nvPr/>
        </p:nvSpPr>
        <p:spPr>
          <a:xfrm flipH="1">
            <a:off x="4072925" y="410825"/>
            <a:ext cx="997200" cy="5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Hardw</a:t>
            </a:r>
            <a:r>
              <a:rPr lang="en"/>
              <a:t>are</a:t>
            </a:r>
            <a:endParaRPr/>
          </a:p>
        </p:txBody>
      </p:sp>
      <p:cxnSp>
        <p:nvCxnSpPr>
          <p:cNvPr id="104" name="Shape 104"/>
          <p:cNvCxnSpPr>
            <a:endCxn id="105" idx="0"/>
          </p:cNvCxnSpPr>
          <p:nvPr/>
        </p:nvCxnSpPr>
        <p:spPr>
          <a:xfrm flipH="1">
            <a:off x="1457513" y="2115763"/>
            <a:ext cx="1618800" cy="1447500"/>
          </a:xfrm>
          <a:prstGeom prst="straightConnector1">
            <a:avLst/>
          </a:prstGeom>
          <a:noFill/>
          <a:ln cap="flat" cmpd="sng" w="9525">
            <a:solidFill>
              <a:schemeClr val="lt2"/>
            </a:solidFill>
            <a:prstDash val="solid"/>
            <a:round/>
            <a:headEnd len="med" w="med" type="none"/>
            <a:tailEnd len="med" w="med" type="none"/>
          </a:ln>
        </p:spPr>
      </p:cxnSp>
      <p:sp>
        <p:nvSpPr>
          <p:cNvPr id="105" name="Shape 105"/>
          <p:cNvSpPr/>
          <p:nvPr/>
        </p:nvSpPr>
        <p:spPr>
          <a:xfrm flipH="1">
            <a:off x="793163" y="3563263"/>
            <a:ext cx="1328700" cy="7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Learning how to solder nicely</a:t>
            </a:r>
            <a:endParaRPr/>
          </a:p>
        </p:txBody>
      </p:sp>
      <p:cxnSp>
        <p:nvCxnSpPr>
          <p:cNvPr id="106" name="Shape 106"/>
          <p:cNvCxnSpPr/>
          <p:nvPr/>
        </p:nvCxnSpPr>
        <p:spPr>
          <a:xfrm flipH="1">
            <a:off x="3878975" y="1006625"/>
            <a:ext cx="201900" cy="513300"/>
          </a:xfrm>
          <a:prstGeom prst="straightConnector1">
            <a:avLst/>
          </a:prstGeom>
          <a:noFill/>
          <a:ln cap="flat" cmpd="sng" w="9525">
            <a:solidFill>
              <a:schemeClr val="lt2"/>
            </a:solidFill>
            <a:prstDash val="solid"/>
            <a:round/>
            <a:headEnd len="med" w="med" type="none"/>
            <a:tailEnd len="med" w="med" type="none"/>
          </a:ln>
        </p:spPr>
      </p:cxnSp>
      <p:sp>
        <p:nvSpPr>
          <p:cNvPr id="107" name="Shape 107"/>
          <p:cNvSpPr/>
          <p:nvPr/>
        </p:nvSpPr>
        <p:spPr>
          <a:xfrm flipH="1">
            <a:off x="3062825" y="1519925"/>
            <a:ext cx="1328700" cy="5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Assembly</a:t>
            </a:r>
            <a:endParaRPr/>
          </a:p>
        </p:txBody>
      </p:sp>
      <p:cxnSp>
        <p:nvCxnSpPr>
          <p:cNvPr id="108" name="Shape 108"/>
          <p:cNvCxnSpPr>
            <a:endCxn id="109" idx="0"/>
          </p:cNvCxnSpPr>
          <p:nvPr/>
        </p:nvCxnSpPr>
        <p:spPr>
          <a:xfrm flipH="1">
            <a:off x="3211475" y="2127813"/>
            <a:ext cx="254100" cy="973200"/>
          </a:xfrm>
          <a:prstGeom prst="straightConnector1">
            <a:avLst/>
          </a:prstGeom>
          <a:noFill/>
          <a:ln cap="flat" cmpd="sng" w="9525">
            <a:solidFill>
              <a:schemeClr val="lt2"/>
            </a:solidFill>
            <a:prstDash val="solid"/>
            <a:round/>
            <a:headEnd len="med" w="med" type="none"/>
            <a:tailEnd len="med" w="med" type="none"/>
          </a:ln>
        </p:spPr>
      </p:cxnSp>
      <p:cxnSp>
        <p:nvCxnSpPr>
          <p:cNvPr id="110" name="Shape 110"/>
          <p:cNvCxnSpPr>
            <a:endCxn id="111" idx="0"/>
          </p:cNvCxnSpPr>
          <p:nvPr/>
        </p:nvCxnSpPr>
        <p:spPr>
          <a:xfrm>
            <a:off x="4167113" y="2033125"/>
            <a:ext cx="111300" cy="1907100"/>
          </a:xfrm>
          <a:prstGeom prst="straightConnector1">
            <a:avLst/>
          </a:prstGeom>
          <a:noFill/>
          <a:ln cap="flat" cmpd="sng" w="9525">
            <a:solidFill>
              <a:schemeClr val="lt2"/>
            </a:solidFill>
            <a:prstDash val="solid"/>
            <a:round/>
            <a:headEnd len="med" w="med" type="none"/>
            <a:tailEnd len="med" w="med" type="none"/>
          </a:ln>
        </p:spPr>
      </p:cxnSp>
      <p:sp>
        <p:nvSpPr>
          <p:cNvPr id="111" name="Shape 111"/>
          <p:cNvSpPr/>
          <p:nvPr/>
        </p:nvSpPr>
        <p:spPr>
          <a:xfrm flipH="1">
            <a:off x="3416963" y="3940225"/>
            <a:ext cx="1722900" cy="7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Wire organization and pins analysis</a:t>
            </a:r>
            <a:endParaRPr/>
          </a:p>
        </p:txBody>
      </p:sp>
      <p:cxnSp>
        <p:nvCxnSpPr>
          <p:cNvPr id="112" name="Shape 112"/>
          <p:cNvCxnSpPr>
            <a:stCxn id="113" idx="3"/>
            <a:endCxn id="114" idx="0"/>
          </p:cNvCxnSpPr>
          <p:nvPr/>
        </p:nvCxnSpPr>
        <p:spPr>
          <a:xfrm>
            <a:off x="6072200" y="1817825"/>
            <a:ext cx="926700" cy="1008900"/>
          </a:xfrm>
          <a:prstGeom prst="straightConnector1">
            <a:avLst/>
          </a:prstGeom>
          <a:noFill/>
          <a:ln cap="flat" cmpd="sng" w="9525">
            <a:solidFill>
              <a:schemeClr val="lt2"/>
            </a:solidFill>
            <a:prstDash val="solid"/>
            <a:round/>
            <a:headEnd len="med" w="med" type="none"/>
            <a:tailEnd len="med" w="med" type="none"/>
          </a:ln>
        </p:spPr>
      </p:cxnSp>
      <p:sp>
        <p:nvSpPr>
          <p:cNvPr id="114" name="Shape 114"/>
          <p:cNvSpPr/>
          <p:nvPr/>
        </p:nvSpPr>
        <p:spPr>
          <a:xfrm>
            <a:off x="6334525" y="2826775"/>
            <a:ext cx="1328700" cy="5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Calibrating sensors</a:t>
            </a:r>
            <a:endParaRPr/>
          </a:p>
        </p:txBody>
      </p:sp>
      <p:sp>
        <p:nvSpPr>
          <p:cNvPr id="115" name="Shape 115"/>
          <p:cNvSpPr/>
          <p:nvPr/>
        </p:nvSpPr>
        <p:spPr>
          <a:xfrm>
            <a:off x="4342025" y="2826775"/>
            <a:ext cx="1272900" cy="73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Motor shield vs breadboard</a:t>
            </a:r>
            <a:endParaRPr/>
          </a:p>
        </p:txBody>
      </p:sp>
      <p:cxnSp>
        <p:nvCxnSpPr>
          <p:cNvPr id="116" name="Shape 116"/>
          <p:cNvCxnSpPr>
            <a:endCxn id="115" idx="0"/>
          </p:cNvCxnSpPr>
          <p:nvPr/>
        </p:nvCxnSpPr>
        <p:spPr>
          <a:xfrm flipH="1">
            <a:off x="4978475" y="2127775"/>
            <a:ext cx="116400" cy="699000"/>
          </a:xfrm>
          <a:prstGeom prst="straightConnector1">
            <a:avLst/>
          </a:prstGeom>
          <a:noFill/>
          <a:ln cap="flat" cmpd="sng" w="9525">
            <a:solidFill>
              <a:schemeClr val="lt2"/>
            </a:solidFill>
            <a:prstDash val="solid"/>
            <a:round/>
            <a:headEnd len="med" w="med" type="none"/>
            <a:tailEnd len="med" w="med" type="none"/>
          </a:ln>
        </p:spPr>
      </p:cxnSp>
      <p:sp>
        <p:nvSpPr>
          <p:cNvPr id="117" name="Shape 117"/>
          <p:cNvSpPr/>
          <p:nvPr/>
        </p:nvSpPr>
        <p:spPr>
          <a:xfrm>
            <a:off x="5447500" y="3842025"/>
            <a:ext cx="2048700" cy="111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Researching datasheets and suppliers: power, torque, cost calculations</a:t>
            </a:r>
            <a:endParaRPr/>
          </a:p>
        </p:txBody>
      </p:sp>
      <p:cxnSp>
        <p:nvCxnSpPr>
          <p:cNvPr id="118" name="Shape 118"/>
          <p:cNvCxnSpPr>
            <a:endCxn id="117" idx="0"/>
          </p:cNvCxnSpPr>
          <p:nvPr/>
        </p:nvCxnSpPr>
        <p:spPr>
          <a:xfrm>
            <a:off x="5745250" y="2127825"/>
            <a:ext cx="726600" cy="1714200"/>
          </a:xfrm>
          <a:prstGeom prst="straightConnector1">
            <a:avLst/>
          </a:prstGeom>
          <a:noFill/>
          <a:ln cap="flat" cmpd="sng" w="9525">
            <a:solidFill>
              <a:schemeClr val="lt2"/>
            </a:solidFill>
            <a:prstDash val="solid"/>
            <a:round/>
            <a:headEnd len="med" w="med" type="none"/>
            <a:tailEnd len="med" w="med" type="none"/>
          </a:ln>
        </p:spPr>
      </p:cxnSp>
      <p:cxnSp>
        <p:nvCxnSpPr>
          <p:cNvPr id="119" name="Shape 119"/>
          <p:cNvCxnSpPr>
            <a:stCxn id="107" idx="3"/>
            <a:endCxn id="120" idx="0"/>
          </p:cNvCxnSpPr>
          <p:nvPr/>
        </p:nvCxnSpPr>
        <p:spPr>
          <a:xfrm flipH="1">
            <a:off x="1182425" y="1817825"/>
            <a:ext cx="1880400" cy="541800"/>
          </a:xfrm>
          <a:prstGeom prst="straightConnector1">
            <a:avLst/>
          </a:prstGeom>
          <a:noFill/>
          <a:ln cap="flat" cmpd="sng" w="9525">
            <a:solidFill>
              <a:schemeClr val="lt2"/>
            </a:solidFill>
            <a:prstDash val="solid"/>
            <a:round/>
            <a:headEnd len="med" w="med" type="none"/>
            <a:tailEnd len="med" w="med" type="none"/>
          </a:ln>
        </p:spPr>
      </p:cxnSp>
      <p:sp>
        <p:nvSpPr>
          <p:cNvPr id="120" name="Shape 120"/>
          <p:cNvSpPr/>
          <p:nvPr/>
        </p:nvSpPr>
        <p:spPr>
          <a:xfrm flipH="1">
            <a:off x="517950" y="2359575"/>
            <a:ext cx="1328700" cy="7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Building a platform for module 3</a:t>
            </a:r>
            <a:endParaRPr/>
          </a:p>
        </p:txBody>
      </p:sp>
      <p:cxnSp>
        <p:nvCxnSpPr>
          <p:cNvPr id="121" name="Shape 121"/>
          <p:cNvCxnSpPr/>
          <p:nvPr/>
        </p:nvCxnSpPr>
        <p:spPr>
          <a:xfrm>
            <a:off x="5054150" y="1006625"/>
            <a:ext cx="201900" cy="513300"/>
          </a:xfrm>
          <a:prstGeom prst="straightConnector1">
            <a:avLst/>
          </a:prstGeom>
          <a:noFill/>
          <a:ln cap="flat" cmpd="sng" w="9525">
            <a:solidFill>
              <a:schemeClr val="lt2"/>
            </a:solidFill>
            <a:prstDash val="solid"/>
            <a:round/>
            <a:headEnd len="med" w="med" type="none"/>
            <a:tailEnd len="med" w="med" type="none"/>
          </a:ln>
        </p:spPr>
      </p:cxnSp>
      <p:sp>
        <p:nvSpPr>
          <p:cNvPr id="113" name="Shape 113"/>
          <p:cNvSpPr/>
          <p:nvPr/>
        </p:nvSpPr>
        <p:spPr>
          <a:xfrm>
            <a:off x="4743500" y="1519925"/>
            <a:ext cx="1328700" cy="5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Optimization</a:t>
            </a:r>
            <a:endParaRPr/>
          </a:p>
        </p:txBody>
      </p:sp>
      <p:sp>
        <p:nvSpPr>
          <p:cNvPr id="109" name="Shape 109"/>
          <p:cNvSpPr/>
          <p:nvPr/>
        </p:nvSpPr>
        <p:spPr>
          <a:xfrm flipH="1">
            <a:off x="2350025" y="3101013"/>
            <a:ext cx="1722900" cy="7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Module placement to avoid interference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Bin Detection</a:t>
            </a:r>
            <a:endParaRPr/>
          </a:p>
        </p:txBody>
      </p:sp>
      <p:sp>
        <p:nvSpPr>
          <p:cNvPr id="127" name="Shape 1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Used </a:t>
            </a:r>
            <a:r>
              <a:rPr lang="en"/>
              <a:t>HC-SR04 UltraSonic Sensor</a:t>
            </a:r>
            <a:endParaRPr/>
          </a:p>
          <a:p>
            <a:pPr indent="-342900" lvl="0" marL="457200" rtl="0">
              <a:spcBef>
                <a:spcPts val="0"/>
              </a:spcBef>
              <a:spcAft>
                <a:spcPts val="0"/>
              </a:spcAft>
              <a:buSzPts val="1800"/>
              <a:buChar char="●"/>
            </a:pPr>
            <a:r>
              <a:rPr lang="en"/>
              <a:t>If robot detects a bin from center of tape, within 1 meter, it moves forwards</a:t>
            </a:r>
            <a:endParaRPr/>
          </a:p>
          <a:p>
            <a:pPr indent="0" lvl="0" marL="0">
              <a:spcBef>
                <a:spcPts val="1600"/>
              </a:spcBef>
              <a:spcAft>
                <a:spcPts val="1600"/>
              </a:spcAft>
              <a:buNone/>
            </a:pPr>
            <a:r>
              <a:t/>
            </a:r>
            <a:endParaRPr/>
          </a:p>
        </p:txBody>
      </p:sp>
      <p:pic>
        <p:nvPicPr>
          <p:cNvPr descr="umo_sensorswork_lesson06_image3web.png" id="128" name="Shape 128"/>
          <p:cNvPicPr preferRelativeResize="0"/>
          <p:nvPr/>
        </p:nvPicPr>
        <p:blipFill>
          <a:blip r:embed="rId3">
            <a:alphaModFix/>
          </a:blip>
          <a:stretch>
            <a:fillRect/>
          </a:stretch>
        </p:blipFill>
        <p:spPr>
          <a:xfrm>
            <a:off x="168825" y="2355975"/>
            <a:ext cx="3318475" cy="2327525"/>
          </a:xfrm>
          <a:prstGeom prst="rect">
            <a:avLst/>
          </a:prstGeom>
          <a:noFill/>
          <a:ln>
            <a:noFill/>
          </a:ln>
        </p:spPr>
      </p:pic>
      <p:sp>
        <p:nvSpPr>
          <p:cNvPr id="129" name="Shape 129"/>
          <p:cNvSpPr txBox="1"/>
          <p:nvPr/>
        </p:nvSpPr>
        <p:spPr>
          <a:xfrm>
            <a:off x="3953850" y="2472600"/>
            <a:ext cx="4443600" cy="1982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3F3F3"/>
              </a:buClr>
              <a:buSzPts val="1800"/>
              <a:buChar char="●"/>
            </a:pPr>
            <a:r>
              <a:rPr lang="en" sz="1800">
                <a:solidFill>
                  <a:srgbClr val="F3F3F3"/>
                </a:solidFill>
              </a:rPr>
              <a:t>Emits a high-frequency sound wave and measures how long it takes for wave to be reflected back.</a:t>
            </a:r>
            <a:endParaRPr sz="1800">
              <a:solidFill>
                <a:srgbClr val="F3F3F3"/>
              </a:solidFill>
            </a:endParaRPr>
          </a:p>
          <a:p>
            <a:pPr indent="-342900" lvl="0" marL="457200">
              <a:spcBef>
                <a:spcPts val="0"/>
              </a:spcBef>
              <a:spcAft>
                <a:spcPts val="0"/>
              </a:spcAft>
              <a:buClr>
                <a:srgbClr val="F3F3F3"/>
              </a:buClr>
              <a:buSzPts val="1800"/>
              <a:buChar char="●"/>
            </a:pPr>
            <a:r>
              <a:rPr lang="en" sz="1800">
                <a:solidFill>
                  <a:srgbClr val="F3F3F3"/>
                </a:solidFill>
              </a:rPr>
              <a:t>Multiply by speed of sound, to obtain distance to nearest object and divide by 2.</a:t>
            </a:r>
            <a:endParaRPr sz="1800">
              <a:solidFill>
                <a:srgbClr val="F3F3F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Navigation  Hardware</a:t>
            </a:r>
            <a:endParaRPr/>
          </a:p>
        </p:txBody>
      </p:sp>
      <p:sp>
        <p:nvSpPr>
          <p:cNvPr id="135" name="Shape 135"/>
          <p:cNvSpPr txBox="1"/>
          <p:nvPr>
            <p:ph idx="1" type="body"/>
          </p:nvPr>
        </p:nvSpPr>
        <p:spPr>
          <a:xfrm>
            <a:off x="311700" y="1081125"/>
            <a:ext cx="5963100" cy="260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rtl="0">
              <a:spcBef>
                <a:spcPts val="1600"/>
              </a:spcBef>
              <a:spcAft>
                <a:spcPts val="0"/>
              </a:spcAft>
              <a:buNone/>
            </a:pPr>
            <a:r>
              <a:rPr lang="en"/>
              <a:t>List of components used:</a:t>
            </a:r>
            <a:endParaRPr/>
          </a:p>
          <a:p>
            <a:pPr indent="-342900" lvl="0" marL="457200" rtl="0">
              <a:spcBef>
                <a:spcPts val="1600"/>
              </a:spcBef>
              <a:spcAft>
                <a:spcPts val="0"/>
              </a:spcAft>
              <a:buSzPts val="1800"/>
              <a:buChar char="●"/>
            </a:pPr>
            <a:r>
              <a:rPr lang="en"/>
              <a:t>Sunfounder IIC IC Infrared Line Following Module</a:t>
            </a:r>
            <a:endParaRPr/>
          </a:p>
          <a:p>
            <a:pPr indent="-342900" lvl="0" marL="457200" rtl="0">
              <a:spcBef>
                <a:spcPts val="0"/>
              </a:spcBef>
              <a:spcAft>
                <a:spcPts val="0"/>
              </a:spcAft>
              <a:buSzPts val="1800"/>
              <a:buChar char="●"/>
            </a:pPr>
            <a:r>
              <a:rPr lang="en"/>
              <a:t>GWS Continuous-Motion Servo Motor</a:t>
            </a:r>
            <a:endParaRPr/>
          </a:p>
          <a:p>
            <a:pPr indent="-342900" lvl="0" marL="457200" rtl="0">
              <a:spcBef>
                <a:spcPts val="0"/>
              </a:spcBef>
              <a:spcAft>
                <a:spcPts val="0"/>
              </a:spcAft>
              <a:buSzPts val="1800"/>
              <a:buChar char="●"/>
            </a:pPr>
            <a:r>
              <a:rPr lang="en"/>
              <a:t>Adafruit Motor Shield V1</a:t>
            </a:r>
            <a:endParaRPr/>
          </a:p>
          <a:p>
            <a:pPr indent="-342900" lvl="0" marL="457200">
              <a:spcBef>
                <a:spcPts val="0"/>
              </a:spcBef>
              <a:spcAft>
                <a:spcPts val="0"/>
              </a:spcAft>
              <a:buSzPts val="1800"/>
              <a:buChar char="●"/>
            </a:pPr>
            <a:r>
              <a:rPr lang="en"/>
              <a:t>UltraSonic Sensor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Navigation Software</a:t>
            </a:r>
            <a:endParaRPr/>
          </a:p>
        </p:txBody>
      </p:sp>
      <p:sp>
        <p:nvSpPr>
          <p:cNvPr id="141" name="Shape 141"/>
          <p:cNvSpPr txBox="1"/>
          <p:nvPr>
            <p:ph idx="1" type="body"/>
          </p:nvPr>
        </p:nvSpPr>
        <p:spPr>
          <a:xfrm>
            <a:off x="96325" y="1209900"/>
            <a:ext cx="8368200" cy="239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342900" lvl="0" marL="457200" rtl="0">
              <a:spcBef>
                <a:spcPts val="1600"/>
              </a:spcBef>
              <a:spcAft>
                <a:spcPts val="0"/>
              </a:spcAft>
              <a:buSzPts val="1800"/>
              <a:buChar char="●"/>
            </a:pPr>
            <a:r>
              <a:rPr lang="en"/>
              <a:t>Main challenge was tracking which bins had been visited</a:t>
            </a:r>
            <a:endParaRPr/>
          </a:p>
          <a:p>
            <a:pPr indent="-342900" lvl="0" marL="457200" rtl="0">
              <a:spcBef>
                <a:spcPts val="0"/>
              </a:spcBef>
              <a:spcAft>
                <a:spcPts val="0"/>
              </a:spcAft>
              <a:buSzPts val="1800"/>
              <a:buChar char="●"/>
            </a:pPr>
            <a:r>
              <a:rPr lang="en"/>
              <a:t>Resolved by turning robot to face the visited bin </a:t>
            </a:r>
            <a:endParaRPr/>
          </a:p>
          <a:p>
            <a:pPr indent="-342900" lvl="0" marL="457200" rtl="0">
              <a:spcBef>
                <a:spcPts val="0"/>
              </a:spcBef>
              <a:spcAft>
                <a:spcPts val="0"/>
              </a:spcAft>
              <a:buSzPts val="1800"/>
              <a:buChar char="●"/>
            </a:pPr>
            <a:r>
              <a:rPr lang="en"/>
              <a:t>Developed 2 different techniques for rotating the robot around</a:t>
            </a:r>
            <a:endParaRPr/>
          </a:p>
          <a:p>
            <a:pPr indent="-342900" lvl="0" marL="457200">
              <a:spcBef>
                <a:spcPts val="0"/>
              </a:spcBef>
              <a:spcAft>
                <a:spcPts val="0"/>
              </a:spcAft>
              <a:buSzPts val="1800"/>
              <a:buChar char="●"/>
            </a:pPr>
            <a:r>
              <a:rPr lang="en"/>
              <a:t>Optimized all the versions and used the most consistent and reliable program</a:t>
            </a:r>
            <a:endParaRPr/>
          </a:p>
          <a:p>
            <a:pPr indent="0" lvl="0" marL="0">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Turning Algorithm - Method 1</a:t>
            </a:r>
            <a:endParaRPr/>
          </a:p>
        </p:txBody>
      </p:sp>
      <p:sp>
        <p:nvSpPr>
          <p:cNvPr id="147" name="Shape 147"/>
          <p:cNvSpPr txBox="1"/>
          <p:nvPr>
            <p:ph idx="1" type="body"/>
          </p:nvPr>
        </p:nvSpPr>
        <p:spPr>
          <a:xfrm>
            <a:off x="256675" y="1199599"/>
            <a:ext cx="8368200" cy="3078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 </a:t>
            </a:r>
            <a:endParaRPr/>
          </a:p>
        </p:txBody>
      </p:sp>
      <p:sp>
        <p:nvSpPr>
          <p:cNvPr id="148" name="Shape 148"/>
          <p:cNvSpPr txBox="1"/>
          <p:nvPr/>
        </p:nvSpPr>
        <p:spPr>
          <a:xfrm>
            <a:off x="4426075" y="1771075"/>
            <a:ext cx="4198800" cy="28548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3F3F3"/>
              </a:buClr>
              <a:buSzPts val="1800"/>
              <a:buAutoNum type="arabicPeriod"/>
            </a:pPr>
            <a:r>
              <a:rPr lang="en" sz="1800">
                <a:solidFill>
                  <a:srgbClr val="F3F3F3"/>
                </a:solidFill>
              </a:rPr>
              <a:t>Robot reaches the bin, using central sensors to guide itself. </a:t>
            </a:r>
            <a:endParaRPr sz="1800">
              <a:solidFill>
                <a:srgbClr val="F3F3F3"/>
              </a:solidFill>
            </a:endParaRPr>
          </a:p>
          <a:p>
            <a:pPr indent="-342900" lvl="0" marL="457200" rtl="0">
              <a:spcBef>
                <a:spcPts val="0"/>
              </a:spcBef>
              <a:spcAft>
                <a:spcPts val="0"/>
              </a:spcAft>
              <a:buClr>
                <a:srgbClr val="F3F3F3"/>
              </a:buClr>
              <a:buSzPts val="1800"/>
              <a:buAutoNum type="arabicPeriod"/>
            </a:pPr>
            <a:r>
              <a:rPr lang="en" sz="1800">
                <a:solidFill>
                  <a:srgbClr val="F3F3F3"/>
                </a:solidFill>
              </a:rPr>
              <a:t>Rotates 180 degrees, until central sensors are on the black tape</a:t>
            </a:r>
            <a:endParaRPr sz="1800">
              <a:solidFill>
                <a:srgbClr val="F3F3F3"/>
              </a:solidFill>
            </a:endParaRPr>
          </a:p>
          <a:p>
            <a:pPr indent="-342900" lvl="0" marL="457200" rtl="0">
              <a:spcBef>
                <a:spcPts val="0"/>
              </a:spcBef>
              <a:spcAft>
                <a:spcPts val="0"/>
              </a:spcAft>
              <a:buClr>
                <a:srgbClr val="F3F3F3"/>
              </a:buClr>
              <a:buSzPts val="1800"/>
              <a:buAutoNum type="arabicPeriod"/>
            </a:pPr>
            <a:r>
              <a:rPr lang="en" sz="1800">
                <a:solidFill>
                  <a:srgbClr val="F3F3F3"/>
                </a:solidFill>
              </a:rPr>
              <a:t>Travels back to center for a preset time</a:t>
            </a:r>
            <a:endParaRPr sz="1800">
              <a:solidFill>
                <a:srgbClr val="F3F3F3"/>
              </a:solidFill>
            </a:endParaRPr>
          </a:p>
          <a:p>
            <a:pPr indent="-342900" lvl="0" marL="457200">
              <a:spcBef>
                <a:spcPts val="0"/>
              </a:spcBef>
              <a:spcAft>
                <a:spcPts val="0"/>
              </a:spcAft>
              <a:buClr>
                <a:srgbClr val="F3F3F3"/>
              </a:buClr>
              <a:buSzPts val="1800"/>
              <a:buAutoNum type="arabicPeriod"/>
            </a:pPr>
            <a:r>
              <a:rPr lang="en" sz="1800">
                <a:solidFill>
                  <a:srgbClr val="F3F3F3"/>
                </a:solidFill>
              </a:rPr>
              <a:t>Rotates 180 degrees to face the visited bin again</a:t>
            </a:r>
            <a:endParaRPr sz="1800">
              <a:solidFill>
                <a:srgbClr val="F3F3F3"/>
              </a:solidFill>
            </a:endParaRPr>
          </a:p>
        </p:txBody>
      </p:sp>
      <p:pic>
        <p:nvPicPr>
          <p:cNvPr descr="19415763_1353313224752640_153892807_n.png" id="149" name="Shape 149"/>
          <p:cNvPicPr preferRelativeResize="0"/>
          <p:nvPr/>
        </p:nvPicPr>
        <p:blipFill>
          <a:blip r:embed="rId3">
            <a:alphaModFix/>
          </a:blip>
          <a:stretch>
            <a:fillRect/>
          </a:stretch>
        </p:blipFill>
        <p:spPr>
          <a:xfrm>
            <a:off x="256672" y="1630500"/>
            <a:ext cx="3828025" cy="3135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